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0" r:id="rId3"/>
    <p:sldId id="259" r:id="rId4"/>
    <p:sldId id="299" r:id="rId5"/>
    <p:sldId id="280" r:id="rId6"/>
    <p:sldId id="278" r:id="rId7"/>
    <p:sldId id="289" r:id="rId8"/>
    <p:sldId id="281" r:id="rId9"/>
    <p:sldId id="312" r:id="rId10"/>
    <p:sldId id="294" r:id="rId11"/>
    <p:sldId id="282" r:id="rId12"/>
    <p:sldId id="283" r:id="rId13"/>
    <p:sldId id="284" r:id="rId14"/>
    <p:sldId id="306" r:id="rId15"/>
    <p:sldId id="309" r:id="rId16"/>
    <p:sldId id="310" r:id="rId17"/>
    <p:sldId id="277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DB5E243-43AE-EDE2-017C-621B51CB28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1DABDE9-2BB0-1624-9F6A-E4D26C8FF4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12DE5-505C-4931-A19B-60696B8542D5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FF6688-F238-C36B-7DD0-9B37E70955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77B565-ADB8-D6F5-F7AE-478CA8C643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455FAA-DFD9-42F3-A0CD-8FD60EBAA7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8181195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59F74-4B3F-48D0-AE9F-DC87E6E0F8DB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91C79D-B2A8-45CF-AF1F-4F6C1D2867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784832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3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3AF1C-1266-2311-9FBA-405549C86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2A3D42-3D31-70FF-AD0E-E67CC7E20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2FF01C-081A-3B6D-3CCF-D0F65F2A9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62B32-9AF7-49CC-8A75-A56A2A04DB90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AC7BCC-D149-3EFD-4E34-BE85BB1EA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761837-1F21-2BEE-14AD-4D9087A74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754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88E620-4C60-F247-6602-BB5C2397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19614FA-31BE-F560-E0FD-202BB8DFD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AA37C2-A029-FD1A-41DC-3913EE59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568E8-3EA4-4E82-9A77-3ED96388702C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7BE85F-24E6-7AF3-2552-2647CA6E0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D92635-EADD-32FD-B369-F74A71B92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4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94A5381-152D-911A-468D-EC756374A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481E006-E614-BA87-D874-03BC0C262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0E75FB-97B5-81FD-2D2E-CE1A63D7D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6F8DE-80B1-4B6D-AE5D-5259AA71D28F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955D94-CABD-CBDA-689E-8A9501AD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EF1C74-127D-3421-BB76-CC795BB86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802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6124F1-77A0-141A-58B7-751C2B996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76317B-EB4F-0168-94E0-F666947E1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7DB8ED-E3BE-6F3E-A1B4-D90498A88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2E36-2A16-4BBE-A2D5-62A5F35B4E89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6A1EA0-6B97-CAD3-1BCA-61E382762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9B2748-407B-0767-EC78-1FD14E594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670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082FD-C2CE-C4F0-5473-9F439CF59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5E53F9-CA51-0136-EBAD-964A79551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3501AE-5EA8-2E8C-3489-D5AC9ABA4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D26B4-A491-49D5-B57D-845BB4076DAA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4AD2EE-4D3D-A568-2B94-0336A68AC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86C65F-49C2-4D71-2356-D2BD8541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41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1830F-43F4-4837-79CE-FA35F5111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CABA95-CA5C-A5AD-F662-BC1124EB6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31615AA-4B6B-A2CD-D845-8F05755BA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C3AC4F-2437-1878-9816-23BF5858E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CD28E-0FB2-44EB-8E6B-828C83F726C6}" type="datetime1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7650C69-F8B9-B327-E37C-C13EC55D8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CE08732-5AB2-4C2A-3558-12C2E8F3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059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2235F7-A769-308E-343A-1A6510CB3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AE01E0-8C08-B5E1-E7BB-9F39FADF6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BE00CA7-9EC6-146B-FEF9-B079FE2BC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971F14-B9C6-322B-C9C2-96FA70896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E157BD-BB5F-79AD-7A53-D7FB90452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66DCD43-36FF-8BD0-7291-F3DEA899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454ED-46A2-4605-8AAA-7B71B70ED802}" type="datetime1">
              <a:rPr lang="de-DE" smtClean="0"/>
              <a:t>19.12.2024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2FF7D51-3067-7785-763B-CA66121FC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C1FA19-E8FC-3825-C372-727BD74F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152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2B21A7-FA84-F13D-D8A8-CD3711BD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B9C322C-250B-9658-BE88-92E7412A2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B6721-307C-44A4-AA32-F218AF33CCDE}" type="datetime1">
              <a:rPr lang="de-DE" smtClean="0"/>
              <a:t>19.12.2024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7F9554B-CA2B-B1EE-7708-06260C7CB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1F7357-A540-5FE8-91E9-F6128904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6881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B54793C-9FE2-4C4D-D639-EAB56CFF7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9B05D-CFD3-4F87-9581-8DFC0BE8311A}" type="datetime1">
              <a:rPr lang="de-DE" smtClean="0"/>
              <a:t>19.12.2024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0ED18B6-6D95-3D11-2792-42638680A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D8EDF8-86D8-5073-5447-392C6DB6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5645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F8FE1-ED6B-D177-9448-7BF123818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7A9592-C05A-BBA2-37A7-022918AD8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4B151E-A5B5-D2BF-0A7F-FE1444168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AE139-5242-0ED5-F3F8-CDF460395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0A600-6B40-499F-9AFD-D14209A571B3}" type="datetime1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EF2E25-0698-7DEA-D406-D6188848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2BAA408-3A6D-36D8-1F75-6C40F5148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503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741C12-47C2-8F6F-76FC-E88B8EE4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FD4AF7D-E972-4863-AB76-4181F3759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0791F93-8DD9-1188-AEAD-3905A3C14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1DA503-BECA-C14D-8FEE-AA11EF9AE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D4F3-7FD9-478F-B56D-5DFDE0EB2CE5}" type="datetime1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4632F5-A674-15FA-94FD-DAA06B28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1C414A-B94A-EE4B-9C4D-2B5D5166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19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96EE645-7398-41DB-6A45-865F6D9EE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512348-E8DA-38F2-23AD-219873DE3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3C83BD-AD63-EEE2-0D90-B16EFDAB93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4F0E98-E8B4-40FE-B2A1-95843117A133}" type="datetime1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69A499-15BB-8D61-39FA-1646CBA6F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84EFEE-B2F8-B5C5-D6E7-400C47BC9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4FC8AF-CBC7-4366-9029-3C191A140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78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7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VAR, Kölner Keller und viel Kritik - Wie wird der Fußball gerechter? |  NDR.de - Sport - Fußball">
            <a:extLst>
              <a:ext uri="{FF2B5EF4-FFF2-40B4-BE49-F238E27FC236}">
                <a16:creationId xmlns:a16="http://schemas.microsoft.com/office/drawing/2014/main" id="{717D23C3-2FED-5DA6-4E47-A0DC16421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21294" cy="694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B35EA47-1FA1-5A74-9A41-2AC9DD79DB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4834" y="361229"/>
            <a:ext cx="5574890" cy="1306205"/>
          </a:xfrm>
        </p:spPr>
        <p:txBody>
          <a:bodyPr anchor="ctr">
            <a:normAutofit fontScale="90000"/>
          </a:bodyPr>
          <a:lstStyle/>
          <a:p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 </a:t>
            </a:r>
            <a:r>
              <a:rPr lang="de-DE" sz="32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analysis</a:t>
            </a:r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Video </a:t>
            </a:r>
            <a:r>
              <a:rPr lang="de-DE" sz="32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Assistant</a:t>
            </a:r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Referee (VAR) in </a:t>
            </a:r>
            <a:r>
              <a:rPr lang="de-DE" sz="3200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de-DE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Bundesliga</a:t>
            </a:r>
          </a:p>
        </p:txBody>
      </p:sp>
    </p:spTree>
    <p:extLst>
      <p:ext uri="{BB962C8B-B14F-4D97-AF65-F5344CB8AC3E}">
        <p14:creationId xmlns:p14="http://schemas.microsoft.com/office/powerpoint/2010/main" val="4173462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60E4E-C601-D412-D9FA-C269011EE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C8A3EA-87DC-ECC3-6C7E-AB91ECBFB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036BC28-0FCC-FDA4-AAC1-6EDEA204C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Helvetica" panose="020B0604020202020204" pitchFamily="34" charset="0"/>
                <a:cs typeface="Helvetica" panose="020B0604020202020204" pitchFamily="34" charset="0"/>
              </a:rPr>
              <a:t>Referees‘ </a:t>
            </a:r>
            <a:r>
              <a:rPr lang="de-DE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evaluation</a:t>
            </a:r>
            <a:r>
              <a:rPr lang="de-DE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differs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F9261CF-72C1-DC9E-8637-BAD5523C1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800" y="1440000"/>
            <a:ext cx="9284400" cy="52224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E3D841FA-7E45-5B79-6B2C-7B055F2F5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010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04B71-5461-2A28-5D1A-11DB13C3D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230725-59CE-4063-E59A-2E5DAE32EC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3FC5CF5-68C0-0FD5-CC9A-756D68F86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4400" b="1" i="0" u="none" strike="noStrike" dirty="0"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requency of VAR interactions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9" name="Inhaltsplatzhalter 8" descr="Ein Bild, das Text, Diagramm, Reihe, Zahl enthält.&#10;&#10;Automatisch generierte Beschreibung">
            <a:extLst>
              <a:ext uri="{FF2B5EF4-FFF2-40B4-BE49-F238E27FC236}">
                <a16:creationId xmlns:a16="http://schemas.microsoft.com/office/drawing/2014/main" id="{7CC9404E-9812-9D2F-6A59-13EBE8026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01A5E5-FC22-C3C0-1633-4D49B872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11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293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73033-777E-12E6-0FC8-42CD082B1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569D30-3A99-4251-9A33-D76C1A208B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DAEFC14-97B1-327F-5005-E975170B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ea typeface="Verdana" panose="020B0604030504040204" pitchFamily="34" charset="0"/>
                <a:cs typeface="Helvetica" panose="020B0604020202020204" pitchFamily="34" charset="0"/>
              </a:rPr>
              <a:t>F</a:t>
            </a:r>
            <a:r>
              <a:rPr lang="en-US" sz="4400" b="1" i="0" u="none" strike="noStrike" dirty="0">
                <a:effectLst/>
                <a:latin typeface="Helvetica" panose="020B0604020202020204" pitchFamily="34" charset="0"/>
                <a:ea typeface="Verdana" panose="020B0604030504040204" pitchFamily="34" charset="0"/>
                <a:cs typeface="Helvetica" panose="020B0604020202020204" pitchFamily="34" charset="0"/>
              </a:rPr>
              <a:t>requency of different situations</a:t>
            </a:r>
            <a:endParaRPr lang="de-DE" b="1" dirty="0">
              <a:latin typeface="Helvetica" panose="020B0604020202020204" pitchFamily="34" charset="0"/>
              <a:ea typeface="Verdana" panose="020B060403050404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953805F-27E7-B876-5D4D-A1F359EE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12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Inhaltsplatzhalter 9" descr="Ein Bild, das Text, Diagramm, Karte, Reihe enthält.&#10;&#10;Automatisch generierte Beschreibung">
            <a:extLst>
              <a:ext uri="{FF2B5EF4-FFF2-40B4-BE49-F238E27FC236}">
                <a16:creationId xmlns:a16="http://schemas.microsoft.com/office/drawing/2014/main" id="{BC16E33A-DFD4-9AA6-3D64-D08908FA5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7775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FB303-B6E8-18F1-E884-66994303E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80D1B-648F-E2E0-891A-0DEF8C7AD8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63DB1F2-3F9A-B198-7A4A-0F9D605A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4400" b="1" i="0" u="none" strike="noStrike" dirty="0"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requency of different incidents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Inhaltsplatzhalter 7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B7BD9A81-4820-4B90-F80B-346FA0907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3B72E0-5DA3-9ABE-44B0-BE15CE97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13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660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703F-393F-1F2D-E9D4-CCB60FA68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C25966-570E-84F0-806E-D95E28FC31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D5A7929-C771-2A53-26F4-871302902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VAR-Scorer vs. VAR-Bad Boys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Inhaltsplatzhalter 9" descr="Ein Bild, das Text, Screenshot, Schrift, Diagramm enthält.&#10;&#10;Automatisch generierte Beschreibung">
            <a:extLst>
              <a:ext uri="{FF2B5EF4-FFF2-40B4-BE49-F238E27FC236}">
                <a16:creationId xmlns:a16="http://schemas.microsoft.com/office/drawing/2014/main" id="{7F34F177-28C3-1018-DA96-B1D7F725E5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</p:spPr>
      </p:pic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047E43FD-3608-4E6D-8FDE-6AE7102B4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14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825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14041-0012-7CDD-B7A5-5DD15FA71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6EDB8F09-A906-D705-6540-2D09517351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F5A6615-5426-0439-DF3C-F4318FE03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VAR in European top leagues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slide2" descr="Dashboard 1">
            <a:extLst>
              <a:ext uri="{FF2B5EF4-FFF2-40B4-BE49-F238E27FC236}">
                <a16:creationId xmlns:a16="http://schemas.microsoft.com/office/drawing/2014/main" id="{EA3417D7-B528-4C0A-A69E-CED67A7D1A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Interaktive Schaltfläche: Zurückkehren 1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CAD27B7E-86E2-0431-C621-E40F193D6152}"/>
              </a:ext>
            </a:extLst>
          </p:cNvPr>
          <p:cNvSpPr/>
          <p:nvPr/>
        </p:nvSpPr>
        <p:spPr>
          <a:xfrm>
            <a:off x="160399" y="6096649"/>
            <a:ext cx="711200" cy="519401"/>
          </a:xfrm>
          <a:prstGeom prst="actionButtonRetur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479A2AB6-8000-BCCD-286C-6162ABBE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15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327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F7875-6569-C1E6-B425-E792AE268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5B6E4E0-0453-75D8-11EA-8F2191CB17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F41CAB5-C8F8-BACF-8587-5D4067453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Conclusion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58F43-C13E-64ED-E04C-6BDEBB649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99" y="1816295"/>
            <a:ext cx="11160000" cy="3743902"/>
          </a:xfrm>
          <a:solidFill>
            <a:schemeClr val="bg1">
              <a:alpha val="80000"/>
            </a:schemeClr>
          </a:solidFill>
        </p:spPr>
        <p:txBody>
          <a:bodyPr anchor="ctr">
            <a:normAutofit fontScale="92500" lnSpcReduction="10000"/>
          </a:bodyPr>
          <a:lstStyle/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Answering our research questions:</a:t>
            </a:r>
          </a:p>
          <a:p>
            <a:pPr lvl="1" fontAlgn="base">
              <a:buFontTx/>
              <a:buChar char="-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 error rate of referees is lower </a:t>
            </a:r>
          </a:p>
          <a:p>
            <a:pPr lvl="1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Bundesliga is facing more goals, less red cards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&amp;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 fouls, penalties remain constant</a:t>
            </a:r>
          </a:p>
          <a:p>
            <a:pPr lvl="1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VAR does not influence the referees’ decision-making behavior</a:t>
            </a:r>
          </a:p>
          <a:p>
            <a:pPr lvl="1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use of VAR has increased, and decisions get revised less often</a:t>
            </a:r>
          </a:p>
          <a:p>
            <a:pPr lvl="1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check of offside after scoring a goal has been reviewed the most</a:t>
            </a:r>
          </a:p>
          <a:p>
            <a:pPr lvl="1" fontAlgn="base">
              <a:buFontTx/>
              <a:buChar char="-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We see similar developments in Europe’s top leagues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Similar results as official DFL data</a:t>
            </a:r>
          </a:p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Changes in the regulations have a direct impact on VAR data</a:t>
            </a:r>
          </a:p>
          <a:p>
            <a:pPr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VAR remains a controversial topic due to football’s subjectivity in match situations</a:t>
            </a:r>
          </a:p>
        </p:txBody>
      </p:sp>
      <p:sp>
        <p:nvSpPr>
          <p:cNvPr id="7" name="Interaktive Schaltfläche: Zurückkehren 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B8717455-25E0-5F0A-44A8-FC844EB61712}"/>
              </a:ext>
            </a:extLst>
          </p:cNvPr>
          <p:cNvSpPr/>
          <p:nvPr/>
        </p:nvSpPr>
        <p:spPr>
          <a:xfrm>
            <a:off x="160399" y="6096649"/>
            <a:ext cx="711200" cy="519401"/>
          </a:xfrm>
          <a:prstGeom prst="actionButtonRetur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ABEB38D-757B-EAB9-5BE8-E325556FF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16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195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15BCF-05DD-C5BA-553F-E433289D7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Felix Brych: Bundesliga-Schiedsrichter knackt 300-er-Marke - Fußball">
            <a:extLst>
              <a:ext uri="{FF2B5EF4-FFF2-40B4-BE49-F238E27FC236}">
                <a16:creationId xmlns:a16="http://schemas.microsoft.com/office/drawing/2014/main" id="{98501454-B6BC-93E1-835A-F2454CE62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005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44F011F-3898-F7CD-887D-DBFEFB1D7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0971" y="1084437"/>
            <a:ext cx="4787174" cy="289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Thanks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lot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your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attention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!</a:t>
            </a:r>
          </a:p>
          <a:p>
            <a:pPr marL="0" indent="0">
              <a:buNone/>
            </a:pP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are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looking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forward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meeting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you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breakoutroom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32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 </a:t>
            </a:r>
            <a:endParaRPr lang="de-DE" sz="32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222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D5E63DAE-2C7F-14D0-1C26-CD8FFF90C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78" b="90000" l="2167" r="98500">
                        <a14:foregroundMark x1="10417" y1="12556" x2="8417" y2="36000"/>
                        <a14:foregroundMark x1="8417" y1="36000" x2="9167" y2="56667"/>
                        <a14:foregroundMark x1="9167" y1="56667" x2="11167" y2="61444"/>
                        <a14:foregroundMark x1="10750" y1="58222" x2="28500" y2="68444"/>
                        <a14:foregroundMark x1="28500" y1="68444" x2="65250" y2="73222"/>
                        <a14:foregroundMark x1="65250" y1="73222" x2="83583" y2="61333"/>
                        <a14:foregroundMark x1="83583" y1="61333" x2="82083" y2="48444"/>
                        <a14:foregroundMark x1="82083" y1="48444" x2="41417" y2="46000"/>
                        <a14:foregroundMark x1="41417" y1="46000" x2="24917" y2="47778"/>
                        <a14:foregroundMark x1="42833" y1="41000" x2="39000" y2="41667"/>
                        <a14:foregroundMark x1="63583" y1="40667" x2="63833" y2="39333"/>
                        <a14:foregroundMark x1="49750" y1="39556" x2="54333" y2="39667"/>
                        <a14:foregroundMark x1="65333" y1="40889" x2="60000" y2="40778"/>
                        <a14:foregroundMark x1="74583" y1="40111" x2="84250" y2="40556"/>
                        <a14:foregroundMark x1="94083" y1="25222" x2="92417" y2="57444"/>
                        <a14:foregroundMark x1="92417" y1="57444" x2="86250" y2="71222"/>
                        <a14:foregroundMark x1="86250" y1="71222" x2="79667" y2="74556"/>
                        <a14:foregroundMark x1="76417" y1="53667" x2="74167" y2="60444"/>
                        <a14:foregroundMark x1="74167" y1="60444" x2="80250" y2="57667"/>
                        <a14:foregroundMark x1="80250" y1="57667" x2="79833" y2="48111"/>
                        <a14:foregroundMark x1="79833" y1="48111" x2="75583" y2="43556"/>
                        <a14:foregroundMark x1="75583" y1="43556" x2="71917" y2="43667"/>
                        <a14:foregroundMark x1="2083" y1="13000" x2="8667" y2="72778"/>
                        <a14:foregroundMark x1="8667" y1="72778" x2="68000" y2="77444"/>
                        <a14:foregroundMark x1="68000" y1="77444" x2="91000" y2="75444"/>
                        <a14:foregroundMark x1="91000" y1="75444" x2="91250" y2="75222"/>
                        <a14:foregroundMark x1="95000" y1="80444" x2="12250" y2="81778"/>
                        <a14:foregroundMark x1="12250" y1="81778" x2="4083" y2="79556"/>
                        <a14:foregroundMark x1="3000" y1="9333" x2="2250" y2="82222"/>
                        <a14:foregroundMark x1="6000" y1="9222" x2="22833" y2="9000"/>
                        <a14:foregroundMark x1="22833" y1="9000" x2="90417" y2="11667"/>
                        <a14:foregroundMark x1="90417" y1="11667" x2="92083" y2="20333"/>
                        <a14:foregroundMark x1="92083" y1="20333" x2="85667" y2="21444"/>
                        <a14:foregroundMark x1="85667" y1="21444" x2="91250" y2="22778"/>
                        <a14:foregroundMark x1="91250" y1="22778" x2="91250" y2="23111"/>
                        <a14:foregroundMark x1="96500" y1="12889" x2="96083" y2="76222"/>
                        <a14:foregroundMark x1="96083" y1="76222" x2="95417" y2="79111"/>
                        <a14:foregroundMark x1="95833" y1="82556" x2="2333" y2="84111"/>
                        <a14:foregroundMark x1="2333" y1="84111" x2="2167" y2="84000"/>
                        <a14:foregroundMark x1="21167" y1="53222" x2="35333" y2="61889"/>
                        <a14:foregroundMark x1="52250" y1="59444" x2="52250" y2="66667"/>
                        <a14:foregroundMark x1="52250" y1="66667" x2="52833" y2="68111"/>
                        <a14:foregroundMark x1="26667" y1="59222" x2="21583" y2="61000"/>
                        <a14:foregroundMark x1="20250" y1="49444" x2="24000" y2="52444"/>
                        <a14:foregroundMark x1="24000" y1="52444" x2="28167" y2="53444"/>
                        <a14:foregroundMark x1="95167" y1="10889" x2="98583" y2="16000"/>
                        <a14:foregroundMark x1="98583" y1="16000" x2="98000" y2="83556"/>
                        <a14:foregroundMark x1="95417" y1="3778" x2="5833" y2="5000"/>
                        <a14:foregroundMark x1="16667" y1="12000" x2="17250" y2="23222"/>
                        <a14:foregroundMark x1="2500" y1="86556" x2="98417" y2="87111"/>
                        <a14:foregroundMark x1="19583" y1="29222" x2="24250" y2="29889"/>
                        <a14:foregroundMark x1="24250" y1="29889" x2="27333" y2="33556"/>
                        <a14:foregroundMark x1="27333" y1="33556" x2="22250" y2="33444"/>
                        <a14:foregroundMark x1="22250" y1="33444" x2="20333" y2="32556"/>
                        <a14:foregroundMark x1="44500" y1="30444" x2="38750" y2="31111"/>
                        <a14:foregroundMark x1="38750" y1="31111" x2="45583" y2="33444"/>
                        <a14:foregroundMark x1="45583" y1="33444" x2="43500" y2="29889"/>
                        <a14:foregroundMark x1="47500" y1="31333" x2="46750" y2="35222"/>
                        <a14:foregroundMark x1="37667" y1="29778" x2="38000" y2="34556"/>
                        <a14:foregroundMark x1="37667" y1="28778" x2="39250" y2="28556"/>
                        <a14:foregroundMark x1="18250" y1="28556" x2="18333" y2="29000"/>
                        <a14:foregroundMark x1="38833" y1="28333" x2="38583" y2="28778"/>
                        <a14:foregroundMark x1="37083" y1="28222" x2="37250" y2="28222"/>
                        <a14:foregroundMark x1="19250" y1="28000" x2="19083" y2="28556"/>
                        <a14:foregroundMark x1="63000" y1="30667" x2="56000" y2="32778"/>
                        <a14:foregroundMark x1="56000" y1="32778" x2="63250" y2="37222"/>
                        <a14:foregroundMark x1="63250" y1="37222" x2="65000" y2="32222"/>
                        <a14:foregroundMark x1="65000" y1="32222" x2="61083" y2="30111"/>
                        <a14:foregroundMark x1="55250" y1="29889" x2="59083" y2="29222"/>
                        <a14:foregroundMark x1="80583" y1="30333" x2="74583" y2="31889"/>
                        <a14:foregroundMark x1="74583" y1="31889" x2="83000" y2="36000"/>
                        <a14:foregroundMark x1="83000" y1="36000" x2="80750" y2="30667"/>
                        <a14:foregroundMark x1="80750" y1="30667" x2="79667" y2="30333"/>
                        <a14:foregroundMark x1="72750" y1="29889" x2="73917" y2="31333"/>
                        <a14:foregroundMark x1="78167" y1="30333" x2="82500" y2="33556"/>
                        <a14:foregroundMark x1="82833" y1="32333" x2="77333" y2="34333"/>
                        <a14:foregroundMark x1="37750" y1="28444" x2="37500" y2="29000"/>
                        <a14:foregroundMark x1="19000" y1="29222" x2="18167" y2="29000"/>
                        <a14:foregroundMark x1="19667" y1="29333" x2="19167" y2="29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0" y="-676275"/>
            <a:ext cx="12287250" cy="921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F32B7D-70E0-BE11-4E6E-1BF703795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Helvetica" panose="020B0604020202020204" pitchFamily="34" charset="0"/>
                <a:cs typeface="Helvetica" panose="020B0604020202020204" pitchFamily="34" charset="0"/>
              </a:rPr>
              <a:t>Agenda</a:t>
            </a:r>
          </a:p>
        </p:txBody>
      </p:sp>
      <p:sp>
        <p:nvSpPr>
          <p:cNvPr id="5161" name="Rechteck 5160">
            <a:extLst>
              <a:ext uri="{FF2B5EF4-FFF2-40B4-BE49-F238E27FC236}">
                <a16:creationId xmlns:a16="http://schemas.microsoft.com/office/drawing/2014/main" id="{0E936F20-9EF0-621A-DE5F-364BAEDAEBA2}"/>
              </a:ext>
            </a:extLst>
          </p:cNvPr>
          <p:cNvSpPr/>
          <p:nvPr/>
        </p:nvSpPr>
        <p:spPr>
          <a:xfrm>
            <a:off x="2047875" y="1905000"/>
            <a:ext cx="1666875" cy="827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62" name="Rechteck 5161">
            <a:extLst>
              <a:ext uri="{FF2B5EF4-FFF2-40B4-BE49-F238E27FC236}">
                <a16:creationId xmlns:a16="http://schemas.microsoft.com/office/drawing/2014/main" id="{295472D2-ED58-B8B5-FC54-18513FEBFCC1}"/>
              </a:ext>
            </a:extLst>
          </p:cNvPr>
          <p:cNvSpPr/>
          <p:nvPr/>
        </p:nvSpPr>
        <p:spPr>
          <a:xfrm>
            <a:off x="4343400" y="1838324"/>
            <a:ext cx="1666875" cy="893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63" name="Rechteck 5162">
            <a:extLst>
              <a:ext uri="{FF2B5EF4-FFF2-40B4-BE49-F238E27FC236}">
                <a16:creationId xmlns:a16="http://schemas.microsoft.com/office/drawing/2014/main" id="{CE71DA81-2A01-4F39-5F57-BCDC52F551C9}"/>
              </a:ext>
            </a:extLst>
          </p:cNvPr>
          <p:cNvSpPr/>
          <p:nvPr/>
        </p:nvSpPr>
        <p:spPr>
          <a:xfrm>
            <a:off x="6486525" y="1871662"/>
            <a:ext cx="1666875" cy="893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64" name="Rechteck 5163">
            <a:extLst>
              <a:ext uri="{FF2B5EF4-FFF2-40B4-BE49-F238E27FC236}">
                <a16:creationId xmlns:a16="http://schemas.microsoft.com/office/drawing/2014/main" id="{34218CB1-44F7-9C44-EB4B-E0398703452D}"/>
              </a:ext>
            </a:extLst>
          </p:cNvPr>
          <p:cNvSpPr/>
          <p:nvPr/>
        </p:nvSpPr>
        <p:spPr>
          <a:xfrm>
            <a:off x="8886825" y="1905000"/>
            <a:ext cx="1409700" cy="893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Folienzoom 9">
                <a:extLst>
                  <a:ext uri="{FF2B5EF4-FFF2-40B4-BE49-F238E27FC236}">
                    <a16:creationId xmlns:a16="http://schemas.microsoft.com/office/drawing/2014/main" id="{46C6CE66-6933-F588-D7A6-FB8DF9572C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55075036"/>
                  </p:ext>
                </p:extLst>
              </p:nvPr>
            </p:nvGraphicFramePr>
            <p:xfrm>
              <a:off x="2010898" y="2066543"/>
              <a:ext cx="1740828" cy="504000"/>
            </p:xfrm>
            <a:graphic>
              <a:graphicData uri="http://schemas.microsoft.com/office/powerpoint/2016/slidezoom">
                <pslz:sldZm>
                  <pslz:sldZmObj sldId="259" cId="280979522">
                    <pslz:zmPr id="{812E6894-155C-4BBC-ABDD-2B184490A176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40828" cy="5040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Folienzoom 9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46C6CE66-6933-F588-D7A6-FB8DF9572C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10898" y="2066543"/>
                <a:ext cx="1740828" cy="5040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Folienzoom 11">
                <a:extLst>
                  <a:ext uri="{FF2B5EF4-FFF2-40B4-BE49-F238E27FC236}">
                    <a16:creationId xmlns:a16="http://schemas.microsoft.com/office/drawing/2014/main" id="{2B11775A-1194-6516-33B1-0D0802561C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8523709"/>
                  </p:ext>
                </p:extLst>
              </p:nvPr>
            </p:nvGraphicFramePr>
            <p:xfrm>
              <a:off x="4343400" y="1833311"/>
              <a:ext cx="1678383" cy="1037140"/>
            </p:xfrm>
            <a:graphic>
              <a:graphicData uri="http://schemas.microsoft.com/office/powerpoint/2016/slidezoom">
                <pslz:sldZm>
                  <pslz:sldZmObj sldId="280" cId="2122477382">
                    <pslz:zmPr id="{9053D2D0-8ED5-49C1-8C39-4F273C72746C}" returnToParent="0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78383" cy="103714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Folienzoom 11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2B11775A-1194-6516-33B1-0D0802561C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43400" y="1833311"/>
                <a:ext cx="1678383" cy="103714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4" name="Folienzoom 13">
                <a:extLst>
                  <a:ext uri="{FF2B5EF4-FFF2-40B4-BE49-F238E27FC236}">
                    <a16:creationId xmlns:a16="http://schemas.microsoft.com/office/drawing/2014/main" id="{48CF7C44-568D-7A1B-9167-05D389896A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17907269"/>
                  </p:ext>
                </p:extLst>
              </p:nvPr>
            </p:nvGraphicFramePr>
            <p:xfrm>
              <a:off x="6446653" y="2099881"/>
              <a:ext cx="1743723" cy="504000"/>
            </p:xfrm>
            <a:graphic>
              <a:graphicData uri="http://schemas.microsoft.com/office/powerpoint/2016/slidezoom">
                <pslz:sldZm>
                  <pslz:sldZmObj sldId="289" cId="1342137790">
                    <pslz:zmPr id="{97486469-08DE-4ED4-B868-4C742611BAA6}" returnToParent="0" imageType="cover" transitionDur="1000">
                      <p166:blipFill xmlns:p166="http://schemas.microsoft.com/office/powerpoint/2016/6/main"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43723" cy="5040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4" name="Folienzoom 13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48CF7C44-568D-7A1B-9167-05D389896A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46653" y="2099881"/>
                <a:ext cx="1743723" cy="5040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6" name="Folienzoom 15">
                <a:extLst>
                  <a:ext uri="{FF2B5EF4-FFF2-40B4-BE49-F238E27FC236}">
                    <a16:creationId xmlns:a16="http://schemas.microsoft.com/office/drawing/2014/main" id="{67B16CEA-428C-D8D4-D6BB-EB3FF37BE4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54241942"/>
                  </p:ext>
                </p:extLst>
              </p:nvPr>
            </p:nvGraphicFramePr>
            <p:xfrm>
              <a:off x="8729553" y="2117828"/>
              <a:ext cx="1730880" cy="504000"/>
            </p:xfrm>
            <a:graphic>
              <a:graphicData uri="http://schemas.microsoft.com/office/powerpoint/2016/slidezoom">
                <pslz:sldZm>
                  <pslz:sldZmObj sldId="310" cId="2968195437">
                    <pslz:zmPr id="{B09B4B66-DD2A-4BF6-B443-FC852D2E8E68}" returnToParent="0" imageType="cover" transitionDur="1000">
                      <p166:blipFill xmlns:p166="http://schemas.microsoft.com/office/powerpoint/2016/6/main"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30880" cy="5040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6" name="Folienzoom 1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67B16CEA-428C-D8D4-D6BB-EB3FF37BE4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9553" y="2117828"/>
                <a:ext cx="1730880" cy="5040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C82716CE-A3FB-6E33-FB3F-23E0BE40B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8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Video Assist Centre opened in Cologne DFL Deutsche Fußball Liga">
            <a:hlinkClick r:id="" action="ppaction://media"/>
            <a:extLst>
              <a:ext uri="{FF2B5EF4-FFF2-40B4-BE49-F238E27FC236}">
                <a16:creationId xmlns:a16="http://schemas.microsoft.com/office/drawing/2014/main" id="{A2C81146-679B-A583-79C3-89124A4D2A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3999" y="770845"/>
            <a:ext cx="8944947" cy="5044473"/>
          </a:xfrm>
          <a:prstGeom prst="rect">
            <a:avLst/>
          </a:prstGeom>
        </p:spPr>
      </p:pic>
      <p:pic>
        <p:nvPicPr>
          <p:cNvPr id="12" name="Picture 4" descr="Killt der Videobeweis die Emotionen im Fußball, Herr Drees?">
            <a:extLst>
              <a:ext uri="{FF2B5EF4-FFF2-40B4-BE49-F238E27FC236}">
                <a16:creationId xmlns:a16="http://schemas.microsoft.com/office/drawing/2014/main" id="{18EA51DE-E171-23F2-873F-25F816271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111" b="98000" l="2750" r="99000">
                        <a14:foregroundMark x1="1000" y1="5556" x2="5417" y2="14444"/>
                        <a14:foregroundMark x1="5417" y1="14444" x2="3167" y2="58000"/>
                        <a14:foregroundMark x1="3167" y1="58000" x2="7417" y2="89111"/>
                        <a14:foregroundMark x1="7417" y1="89111" x2="13000" y2="91222"/>
                        <a14:foregroundMark x1="13000" y1="91222" x2="22750" y2="88444"/>
                        <a14:foregroundMark x1="22750" y1="88444" x2="32000" y2="88444"/>
                        <a14:foregroundMark x1="32000" y1="88444" x2="54750" y2="87222"/>
                        <a14:foregroundMark x1="54750" y1="87222" x2="62000" y2="90000"/>
                        <a14:foregroundMark x1="62000" y1="90000" x2="85917" y2="87889"/>
                        <a14:foregroundMark x1="85917" y1="87889" x2="94000" y2="75444"/>
                        <a14:foregroundMark x1="94000" y1="75444" x2="91917" y2="18778"/>
                        <a14:foregroundMark x1="91917" y1="18778" x2="86917" y2="10889"/>
                        <a14:foregroundMark x1="86917" y1="10889" x2="3750" y2="7333"/>
                        <a14:foregroundMark x1="9250" y1="49889" x2="9250" y2="72333"/>
                        <a14:foregroundMark x1="2000" y1="9667" x2="3417" y2="38889"/>
                        <a14:foregroundMark x1="3417" y1="38889" x2="2833" y2="44222"/>
                        <a14:foregroundMark x1="4083" y1="92222" x2="44750" y2="96222"/>
                        <a14:foregroundMark x1="44750" y1="96222" x2="55083" y2="95333"/>
                        <a14:foregroundMark x1="55083" y1="95333" x2="55500" y2="94556"/>
                        <a14:foregroundMark x1="3917" y1="97000" x2="32500" y2="98111"/>
                        <a14:foregroundMark x1="32500" y1="98111" x2="35833" y2="98111"/>
                        <a14:foregroundMark x1="64083" y1="96444" x2="93333" y2="94667"/>
                        <a14:foregroundMark x1="96083" y1="28000" x2="98167" y2="41111"/>
                        <a14:foregroundMark x1="98167" y1="41111" x2="96250" y2="93444"/>
                        <a14:foregroundMark x1="96917" y1="23222" x2="95083" y2="16444"/>
                        <a14:foregroundMark x1="95083" y1="16444" x2="89167" y2="5889"/>
                        <a14:foregroundMark x1="89167" y1="5889" x2="43250" y2="4333"/>
                        <a14:foregroundMark x1="37250" y1="3222" x2="5167" y2="3667"/>
                        <a14:foregroundMark x1="3083" y1="81111" x2="3083" y2="81111"/>
                        <a14:foregroundMark x1="7000" y1="78222" x2="7000" y2="78222"/>
                        <a14:foregroundMark x1="3917" y1="78222" x2="3917" y2="78222"/>
                        <a14:foregroundMark x1="8333" y1="76556" x2="10500" y2="79556"/>
                        <a14:foregroundMark x1="11750" y1="16444" x2="11833" y2="26444"/>
                        <a14:foregroundMark x1="11750" y1="32000" x2="12583" y2="77111"/>
                        <a14:foregroundMark x1="96583" y1="96444" x2="99000" y2="93889"/>
                        <a14:backgroundMark x1="15917" y1="14444" x2="18000" y2="24667"/>
                        <a14:backgroundMark x1="21250" y1="17556" x2="27583" y2="46000"/>
                        <a14:backgroundMark x1="27583" y1="46000" x2="27667" y2="46222"/>
                        <a14:backgroundMark x1="21667" y1="53222" x2="27667" y2="62333"/>
                        <a14:backgroundMark x1="27667" y1="62333" x2="36917" y2="68667"/>
                        <a14:backgroundMark x1="36917" y1="68667" x2="37000" y2="68556"/>
                        <a14:backgroundMark x1="36750" y1="64778" x2="56250" y2="65889"/>
                        <a14:backgroundMark x1="56250" y1="65889" x2="58583" y2="65889"/>
                        <a14:backgroundMark x1="66000" y1="66667" x2="49250" y2="68667"/>
                        <a14:backgroundMark x1="61500" y1="74111" x2="40750" y2="73111"/>
                        <a14:backgroundMark x1="52417" y1="32333" x2="57250" y2="36444"/>
                        <a14:backgroundMark x1="57250" y1="36444" x2="48083" y2="42556"/>
                        <a14:backgroundMark x1="48083" y1="42556" x2="44500" y2="27556"/>
                        <a14:backgroundMark x1="44500" y1="27556" x2="50917" y2="43556"/>
                        <a14:backgroundMark x1="50917" y1="43556" x2="44917" y2="53444"/>
                        <a14:backgroundMark x1="44917" y1="53444" x2="44917" y2="53333"/>
                        <a14:backgroundMark x1="37000" y1="17111" x2="68750" y2="21333"/>
                        <a14:backgroundMark x1="69833" y1="23111" x2="71917" y2="52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132EB18-4B07-5704-CEC7-A506376B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3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7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69D37-65DE-C8F8-8675-C14959C9B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DF9F512-7B67-35C3-CA3F-14D01909F7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B8F0DB-4EE7-C16F-40AD-049255825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Introduction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CC7079-F9FF-8659-2CD0-B48967673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99" y="1816295"/>
            <a:ext cx="11160000" cy="3743902"/>
          </a:xfrm>
          <a:solidFill>
            <a:schemeClr val="bg1">
              <a:alpha val="80000"/>
            </a:schemeClr>
          </a:solidFill>
        </p:spPr>
        <p:txBody>
          <a:bodyPr anchor="ctr">
            <a:normAutofit/>
          </a:bodyPr>
          <a:lstStyle/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Video Assistant Referee was introduced to the German Bundesliga in the season 2017/2018</a:t>
            </a:r>
          </a:p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Prior to introduction there was an intensive test period</a:t>
            </a:r>
          </a:p>
          <a:p>
            <a:pPr rtl="0" fontAlgn="base">
              <a:buFontTx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costs of the VAR:</a:t>
            </a:r>
          </a:p>
          <a:p>
            <a:pPr marL="457200" lvl="1" indent="0" fontAlgn="base">
              <a:buNone/>
            </a:pP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~ 2900 € per match (1. League)</a:t>
            </a:r>
          </a:p>
          <a:p>
            <a:pPr marL="457200" lvl="1" indent="0" fontAlgn="base">
              <a:buNone/>
            </a:pP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~   590 € per match (2. League)</a:t>
            </a:r>
          </a:p>
          <a:p>
            <a:pPr fontAlgn="base">
              <a:buFontTx/>
              <a:buChar char="-"/>
            </a:pP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Our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analysis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addressing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 German </a:t>
            </a:r>
            <a:r>
              <a:rPr lang="de-DE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Womens</a:t>
            </a:r>
            <a:r>
              <a:rPr lang="de-DE" sz="2400" dirty="0">
                <a:latin typeface="Helvetica" panose="020B0604020202020204" pitchFamily="34" charset="0"/>
                <a:cs typeface="Helvetica" panose="020B0604020202020204" pitchFamily="34" charset="0"/>
              </a:rPr>
              <a:t>‘ Bundesliga</a:t>
            </a:r>
          </a:p>
        </p:txBody>
      </p:sp>
      <p:sp>
        <p:nvSpPr>
          <p:cNvPr id="7" name="Interaktive Schaltfläche: Zurückkehren 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26C6786-0480-F07B-874B-353CDFB2FBA0}"/>
              </a:ext>
            </a:extLst>
          </p:cNvPr>
          <p:cNvSpPr/>
          <p:nvPr/>
        </p:nvSpPr>
        <p:spPr>
          <a:xfrm>
            <a:off x="160399" y="6096649"/>
            <a:ext cx="711200" cy="519401"/>
          </a:xfrm>
          <a:prstGeom prst="actionButtonRetur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6279923-E0A3-C4FE-06E5-4263CE7C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4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305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65255-2330-BE1F-1B92-68CBC5BDC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B83835FE-4E6C-E4A4-440B-CF4E555DF2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-180975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D67A7A6-0C73-96DD-4E61-5F1FFA845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Helvetica" panose="020B0604020202020204" pitchFamily="34" charset="0"/>
                <a:cs typeface="Helvetica" panose="020B0604020202020204" pitchFamily="34" charset="0"/>
              </a:rPr>
              <a:t>Data </a:t>
            </a:r>
            <a:r>
              <a:rPr lang="de-DE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loading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F91E154-265F-8F8B-9EDD-FD3544AB04B9}"/>
              </a:ext>
            </a:extLst>
          </p:cNvPr>
          <p:cNvSpPr txBox="1">
            <a:spLocks/>
          </p:cNvSpPr>
          <p:nvPr/>
        </p:nvSpPr>
        <p:spPr>
          <a:xfrm>
            <a:off x="515999" y="1816295"/>
            <a:ext cx="4084576" cy="326412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Our data consists of…</a:t>
            </a:r>
          </a:p>
          <a:p>
            <a:pPr lvl="1" fontAlgn="base">
              <a:lnSpc>
                <a:spcPct val="150000"/>
              </a:lnSpc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5 different sources</a:t>
            </a:r>
          </a:p>
          <a:p>
            <a:pPr lvl="1" fontAlgn="base">
              <a:lnSpc>
                <a:spcPct val="150000"/>
              </a:lnSpc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Approx. 3.000 URLs</a:t>
            </a:r>
          </a:p>
          <a:p>
            <a:pPr lvl="1" fontAlgn="base">
              <a:lnSpc>
                <a:spcPct val="150000"/>
              </a:lnSpc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18 different tables </a:t>
            </a:r>
          </a:p>
          <a:p>
            <a:pPr lvl="1" fontAlgn="base">
              <a:lnSpc>
                <a:spcPct val="150000"/>
              </a:lnSpc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Approx. 67 </a:t>
            </a:r>
            <a:r>
              <a:rPr lang="en-US" sz="1800" dirty="0" err="1">
                <a:latin typeface="Helvetica" panose="020B0604020202020204" pitchFamily="34" charset="0"/>
                <a:cs typeface="Helvetica" panose="020B0604020202020204" pitchFamily="34" charset="0"/>
              </a:rPr>
              <a:t>Tsd</a:t>
            </a: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. rows</a:t>
            </a:r>
          </a:p>
          <a:p>
            <a:pPr lvl="1" fontAlgn="base">
              <a:lnSpc>
                <a:spcPct val="150000"/>
              </a:lnSpc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Research on over 250 websites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DDECC7-7F2B-B7D0-0BC0-53330FEA2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10" y="1813165"/>
            <a:ext cx="5118212" cy="3264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5">
            <a:extLst>
              <a:ext uri="{FF2B5EF4-FFF2-40B4-BE49-F238E27FC236}">
                <a16:creationId xmlns:a16="http://schemas.microsoft.com/office/drawing/2014/main" id="{90AB1759-1E42-1966-91B0-95F5AFCE9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047" y="5633328"/>
            <a:ext cx="1313957" cy="65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F547A69C-92BB-F556-BE6A-485FD59B2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99" y="5601071"/>
            <a:ext cx="921799" cy="72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1">
            <a:extLst>
              <a:ext uri="{FF2B5EF4-FFF2-40B4-BE49-F238E27FC236}">
                <a16:creationId xmlns:a16="http://schemas.microsoft.com/office/drawing/2014/main" id="{DC7D2138-AAFB-093D-5A07-338CCAB63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371" y="5744590"/>
            <a:ext cx="1547426" cy="43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3">
            <a:extLst>
              <a:ext uri="{FF2B5EF4-FFF2-40B4-BE49-F238E27FC236}">
                <a16:creationId xmlns:a16="http://schemas.microsoft.com/office/drawing/2014/main" id="{D55375AB-2A27-C9E6-AF40-37658399E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648" y="5675314"/>
            <a:ext cx="1400473" cy="57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441882E-36AA-5ED8-2DEE-6AD3F43410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254" y="5788532"/>
            <a:ext cx="1920240" cy="342900"/>
          </a:xfrm>
          <a:prstGeom prst="rect">
            <a:avLst/>
          </a:prstGeom>
        </p:spPr>
      </p:pic>
      <p:sp>
        <p:nvSpPr>
          <p:cNvPr id="20" name="Foliennummernplatzhalter 19">
            <a:extLst>
              <a:ext uri="{FF2B5EF4-FFF2-40B4-BE49-F238E27FC236}">
                <a16:creationId xmlns:a16="http://schemas.microsoft.com/office/drawing/2014/main" id="{DB93D12D-5A66-56DB-5121-87710FA5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FBAE184D-7D4E-0BE8-D7DD-E2933ADE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25" y="3289342"/>
            <a:ext cx="3191815" cy="35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477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657B319D-FE7E-633B-9CD2-A6A77DC03B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1BF1109-BE5A-310A-A6B8-158BF297028F}"/>
              </a:ext>
            </a:extLst>
          </p:cNvPr>
          <p:cNvSpPr txBox="1">
            <a:spLocks/>
          </p:cNvSpPr>
          <p:nvPr/>
        </p:nvSpPr>
        <p:spPr>
          <a:xfrm>
            <a:off x="515999" y="1816295"/>
            <a:ext cx="11160000" cy="374390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Has the VAR impacted the error rate of referees’ decision?</a:t>
            </a:r>
          </a:p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Is the frequency of VAR-relevant match situations changing?</a:t>
            </a:r>
          </a:p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Does the use of VAR influence the decision-making behavior of referees?</a:t>
            </a:r>
          </a:p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Has the frequency of VAR interactions changed over time?</a:t>
            </a:r>
          </a:p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Which situations have been reviewed the most?</a:t>
            </a:r>
          </a:p>
          <a:p>
            <a:pPr fontAlgn="base">
              <a:buFont typeface="Symbol" panose="05050102010706020507" pitchFamily="18" charset="2"/>
              <a:buChar char="-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Do the trends in the top European leagues differ since the introduction of VAR?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1DA777-43FA-072A-C4A0-993595F1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Helvetica" panose="020B0604020202020204" pitchFamily="34" charset="0"/>
                <a:cs typeface="Helvetica" panose="020B0604020202020204" pitchFamily="34" charset="0"/>
              </a:rPr>
              <a:t>Research Questions</a:t>
            </a:r>
          </a:p>
        </p:txBody>
      </p:sp>
      <p:sp>
        <p:nvSpPr>
          <p:cNvPr id="11" name="Interaktive Schaltfläche: Zurückkehren 10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36C27A25-4C33-CFF6-0720-A6BC262FC247}"/>
              </a:ext>
            </a:extLst>
          </p:cNvPr>
          <p:cNvSpPr/>
          <p:nvPr/>
        </p:nvSpPr>
        <p:spPr>
          <a:xfrm>
            <a:off x="160399" y="6096649"/>
            <a:ext cx="711200" cy="519401"/>
          </a:xfrm>
          <a:prstGeom prst="actionButtonRetur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3F63A944-5C42-92D1-9F86-82C8CBBA3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6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092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44138-247B-DC23-F40B-7F3493AE2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A4D89E-6BF3-9EA1-1318-4FFB435DB7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2648EA0-75D7-BFA0-F12E-AA0BC956A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VAR - Test period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BC75E31B-53F1-F632-8451-486BA26CD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6" name="Grafik 15" descr="Ein Bild, das Text, Screenshot, Diagramm, Karte enthält.&#10;&#10;Automatisch generierte Beschreibung">
            <a:extLst>
              <a:ext uri="{FF2B5EF4-FFF2-40B4-BE49-F238E27FC236}">
                <a16:creationId xmlns:a16="http://schemas.microsoft.com/office/drawing/2014/main" id="{CB20B412-A3A8-3D6F-D7B8-328AA369A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4213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FCAF3-AC62-4F64-8E88-EA9A5FA5B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FB1E3BB9-ED79-CD35-7948-91063FDE00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0"/>
            <a:ext cx="12652931" cy="70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196EC3C-6699-AFED-7693-C2B0A333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F</a:t>
            </a:r>
            <a:r>
              <a:rPr lang="en-US" sz="4400" b="1" i="0" u="none" strike="noStrike" dirty="0"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requency of VAR-relevant situations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Inhaltsplatzhalter 10" descr="Ein Bild, das Text, Screenshot, Schrift, Diagramm enthält.&#10;&#10;Automatisch generierte Beschreibung">
            <a:extLst>
              <a:ext uri="{FF2B5EF4-FFF2-40B4-BE49-F238E27FC236}">
                <a16:creationId xmlns:a16="http://schemas.microsoft.com/office/drawing/2014/main" id="{6254C671-CC1E-57A7-3F61-7BA4F4A98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</p:spPr>
      </p:pic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4AF687EF-7666-5917-78F8-C857A9CD0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</a:t>
            </a:fld>
            <a:endParaRPr lang="de-DE" sz="1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63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1B012-3E92-4610-43DA-53BA6A20D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115A66-005D-CE88-035A-03A4AC8832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5" t="5262" r="9717" b="33392"/>
          <a:stretch/>
        </p:blipFill>
        <p:spPr bwMode="auto">
          <a:xfrm>
            <a:off x="-460931" y="-18662"/>
            <a:ext cx="12652931" cy="7046289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DA995E0-29F7-1D54-2A03-12AEA7416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I</a:t>
            </a:r>
            <a:r>
              <a:rPr lang="en-US" sz="4400" b="1" i="0" u="none" strike="noStrike" dirty="0"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nfluence on decision-making</a:t>
            </a:r>
            <a:endParaRPr lang="de-DE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Inhaltsplatzhalter 9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2AFC7CFD-AF1F-8962-1285-A19F269C0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00" y="1440000"/>
            <a:ext cx="9284400" cy="5222475"/>
          </a:xfrm>
          <a:ln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739431A-7CC4-258B-D0C6-AB88CD58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FC8AF-CBC7-4366-9029-3C191A140B98}" type="slidenum">
              <a:rPr lang="de-DE" sz="1600" b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</a:t>
            </a:fld>
            <a:endParaRPr lang="de-DE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211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Breitbild</PresentationFormat>
  <Paragraphs>60</Paragraphs>
  <Slides>17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Helvetica</vt:lpstr>
      <vt:lpstr>Symbol</vt:lpstr>
      <vt:lpstr>Office</vt:lpstr>
      <vt:lpstr>Data analysis of the Video Assistant Referee (VAR) in the Bundesliga</vt:lpstr>
      <vt:lpstr>Agenda</vt:lpstr>
      <vt:lpstr>PowerPoint-Präsentation</vt:lpstr>
      <vt:lpstr>Introduction</vt:lpstr>
      <vt:lpstr>Data loading</vt:lpstr>
      <vt:lpstr>Research Questions</vt:lpstr>
      <vt:lpstr>VAR - Test period</vt:lpstr>
      <vt:lpstr>Frequency of VAR-relevant situations</vt:lpstr>
      <vt:lpstr>Influence on decision-making</vt:lpstr>
      <vt:lpstr>Referees‘ evaluation differs</vt:lpstr>
      <vt:lpstr>Frequency of VAR interactions</vt:lpstr>
      <vt:lpstr>Frequency of different situations</vt:lpstr>
      <vt:lpstr>Frequency of different incidents</vt:lpstr>
      <vt:lpstr>VAR-Scorer vs. VAR-Bad Boys</vt:lpstr>
      <vt:lpstr>VAR in European top leagues</vt:lpstr>
      <vt:lpstr>Conclusion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</dc:creator>
  <cp:lastModifiedBy>Jan</cp:lastModifiedBy>
  <cp:revision>29</cp:revision>
  <dcterms:created xsi:type="dcterms:W3CDTF">2024-12-13T10:01:45Z</dcterms:created>
  <dcterms:modified xsi:type="dcterms:W3CDTF">2024-12-19T12:56:16Z</dcterms:modified>
</cp:coreProperties>
</file>

<file path=docProps/thumbnail.jpeg>
</file>